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74" r:id="rId2"/>
    <p:sldId id="267" r:id="rId3"/>
    <p:sldId id="258" r:id="rId4"/>
    <p:sldId id="256" r:id="rId5"/>
    <p:sldId id="257" r:id="rId6"/>
    <p:sldId id="268" r:id="rId7"/>
    <p:sldId id="261" r:id="rId8"/>
    <p:sldId id="272" r:id="rId9"/>
    <p:sldId id="265" r:id="rId10"/>
    <p:sldId id="263" r:id="rId11"/>
    <p:sldId id="266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266"/>
    <a:srgbClr val="006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84738"/>
  </p:normalViewPr>
  <p:slideViewPr>
    <p:cSldViewPr snapToGrid="0" snapToObjects="1">
      <p:cViewPr varScale="1">
        <p:scale>
          <a:sx n="86" d="100"/>
          <a:sy n="86" d="100"/>
        </p:scale>
        <p:origin x="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8A241F-01B7-EB41-B48A-5FB227D30597}" type="doc">
      <dgm:prSet loTypeId="urn:microsoft.com/office/officeart/2005/8/layout/cycle3" loCatId="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3688DB-4BAC-A54D-B302-65E3D9C814E7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Considerazioni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iniziali</a:t>
          </a:r>
          <a:endParaRPr lang="en-US" b="1" dirty="0">
            <a:solidFill>
              <a:schemeClr val="tx1"/>
            </a:solidFill>
          </a:endParaRPr>
        </a:p>
      </dgm:t>
    </dgm:pt>
    <dgm:pt modelId="{C1837262-458A-3D45-B5F9-2DDD9E2A8415}" type="parTrans" cxnId="{1928CB23-2F5A-1B49-B478-142DC823626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FAE9861-C9A3-B846-9CCE-CDF8AAAD1255}" type="sibTrans" cxnId="{1928CB23-2F5A-1B49-B478-142DC823626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11FFCBA6-95CE-204F-80A2-FE043277A4DE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Valutazione</a:t>
          </a:r>
          <a:r>
            <a:rPr lang="en-US" b="1" dirty="0" smtClean="0">
              <a:solidFill>
                <a:schemeClr val="tx1"/>
              </a:solidFill>
            </a:rPr>
            <a:t> </a:t>
          </a:r>
          <a:r>
            <a:rPr lang="en-US" b="1" dirty="0" err="1" smtClean="0">
              <a:solidFill>
                <a:schemeClr val="tx1"/>
              </a:solidFill>
            </a:rPr>
            <a:t>attiva</a:t>
          </a:r>
          <a:endParaRPr lang="en-US" b="1" dirty="0">
            <a:solidFill>
              <a:schemeClr val="tx1"/>
            </a:solidFill>
          </a:endParaRPr>
        </a:p>
      </dgm:t>
    </dgm:pt>
    <dgm:pt modelId="{1B6C3C7C-D215-BC4F-930E-9066FBCF424A}" type="parTrans" cxnId="{0F46D8D0-763D-E643-B72B-159FE32EE9B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BB4037D-0751-BE43-B7DB-A04589FCC5C9}" type="sibTrans" cxnId="{0F46D8D0-763D-E643-B72B-159FE32EE9B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E99AF11-4A57-8A48-B871-C68E0F2B9208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Acquisto</a:t>
          </a:r>
          <a:endParaRPr lang="en-US" b="1" dirty="0">
            <a:solidFill>
              <a:schemeClr val="tx1"/>
            </a:solidFill>
          </a:endParaRPr>
        </a:p>
      </dgm:t>
    </dgm:pt>
    <dgm:pt modelId="{268E9CCC-9A84-5543-A092-B110383D2D41}" type="parTrans" cxnId="{17E7DB30-2697-5F40-8F70-644A569DEC1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93162CD-D05D-604A-993C-2BD3CC1C63D7}" type="sibTrans" cxnId="{17E7DB30-2697-5F40-8F70-644A569DEC18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6D9FB6B-52D8-EB44-84E1-3AA9442D7053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Esperienza</a:t>
          </a:r>
          <a:endParaRPr lang="en-US" b="1" dirty="0">
            <a:solidFill>
              <a:schemeClr val="tx1"/>
            </a:solidFill>
          </a:endParaRPr>
        </a:p>
      </dgm:t>
    </dgm:pt>
    <dgm:pt modelId="{D572F00A-635D-0142-949D-0E31E95E51B5}" type="parTrans" cxnId="{6E4CBFCB-BE09-3E46-B057-276AC9EE549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53ADE8A7-8187-EE40-9440-F368ED50D0B3}" type="sibTrans" cxnId="{6E4CBFCB-BE09-3E46-B057-276AC9EE549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4D41042-5D3B-074E-8268-C91C3681D7FF}">
      <dgm:prSet phldrT="[Text]"/>
      <dgm:spPr/>
      <dgm:t>
        <a:bodyPr/>
        <a:lstStyle/>
        <a:p>
          <a:r>
            <a:rPr lang="en-US" b="1" dirty="0" err="1" smtClean="0">
              <a:solidFill>
                <a:schemeClr val="tx1"/>
              </a:solidFill>
            </a:rPr>
            <a:t>Bisogno</a:t>
          </a:r>
          <a:endParaRPr lang="en-US" b="1" dirty="0">
            <a:solidFill>
              <a:schemeClr val="tx1"/>
            </a:solidFill>
          </a:endParaRPr>
        </a:p>
      </dgm:t>
    </dgm:pt>
    <dgm:pt modelId="{5F95DA97-9B83-864E-8496-4AED840A3DE4}" type="parTrans" cxnId="{C3BADEF9-23A2-2543-BB44-F1CC727A4E0A}">
      <dgm:prSet/>
      <dgm:spPr/>
      <dgm:t>
        <a:bodyPr/>
        <a:lstStyle/>
        <a:p>
          <a:endParaRPr lang="en-US"/>
        </a:p>
      </dgm:t>
    </dgm:pt>
    <dgm:pt modelId="{593C45F5-551A-1649-8D43-0DA500214347}" type="sibTrans" cxnId="{C3BADEF9-23A2-2543-BB44-F1CC727A4E0A}">
      <dgm:prSet/>
      <dgm:spPr/>
      <dgm:t>
        <a:bodyPr/>
        <a:lstStyle/>
        <a:p>
          <a:endParaRPr lang="en-US"/>
        </a:p>
      </dgm:t>
    </dgm:pt>
    <dgm:pt modelId="{ECB43028-4796-7645-88B0-89A44CDD4A99}" type="pres">
      <dgm:prSet presAssocID="{B38A241F-01B7-EB41-B48A-5FB227D305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75A1D3-8E91-3048-A53A-9BBBC753A26A}" type="pres">
      <dgm:prSet presAssocID="{B38A241F-01B7-EB41-B48A-5FB227D30597}" presName="cycle" presStyleCnt="0"/>
      <dgm:spPr/>
    </dgm:pt>
    <dgm:pt modelId="{903B9B6B-D366-0642-9BE5-5E88D96F4A60}" type="pres">
      <dgm:prSet presAssocID="{A4D41042-5D3B-074E-8268-C91C3681D7FF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FABE9-4121-B845-A813-4C928656D579}" type="pres">
      <dgm:prSet presAssocID="{593C45F5-551A-1649-8D43-0DA500214347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74DEF49D-13BB-D64E-A894-CEE27046C7E0}" type="pres">
      <dgm:prSet presAssocID="{893688DB-4BAC-A54D-B302-65E3D9C814E7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1A4AFB-8106-4041-ACCC-038EEC228BA2}" type="pres">
      <dgm:prSet presAssocID="{11FFCBA6-95CE-204F-80A2-FE043277A4DE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164F6B-C560-D647-A8D2-42B90155F2AF}" type="pres">
      <dgm:prSet presAssocID="{FE99AF11-4A57-8A48-B871-C68E0F2B9208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9A0E12-745E-404E-BD3A-0EA87300898E}" type="pres">
      <dgm:prSet presAssocID="{56D9FB6B-52D8-EB44-84E1-3AA9442D7053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6CEDB5-DAA3-B644-9DA2-B0A3D18D476E}" type="presOf" srcId="{593C45F5-551A-1649-8D43-0DA500214347}" destId="{1CCFABE9-4121-B845-A813-4C928656D579}" srcOrd="0" destOrd="0" presId="urn:microsoft.com/office/officeart/2005/8/layout/cycle3"/>
    <dgm:cxn modelId="{FB1ABC05-43E6-784B-AF4D-675B5273FEE4}" type="presOf" srcId="{56D9FB6B-52D8-EB44-84E1-3AA9442D7053}" destId="{B69A0E12-745E-404E-BD3A-0EA87300898E}" srcOrd="0" destOrd="0" presId="urn:microsoft.com/office/officeart/2005/8/layout/cycle3"/>
    <dgm:cxn modelId="{17E7DB30-2697-5F40-8F70-644A569DEC18}" srcId="{B38A241F-01B7-EB41-B48A-5FB227D30597}" destId="{FE99AF11-4A57-8A48-B871-C68E0F2B9208}" srcOrd="3" destOrd="0" parTransId="{268E9CCC-9A84-5543-A092-B110383D2D41}" sibTransId="{293162CD-D05D-604A-993C-2BD3CC1C63D7}"/>
    <dgm:cxn modelId="{3906B7FD-8E30-4E46-B4CA-03C2C51EA0A4}" type="presOf" srcId="{FE99AF11-4A57-8A48-B871-C68E0F2B9208}" destId="{9E164F6B-C560-D647-A8D2-42B90155F2AF}" srcOrd="0" destOrd="0" presId="urn:microsoft.com/office/officeart/2005/8/layout/cycle3"/>
    <dgm:cxn modelId="{67777020-3985-D746-A3D8-4E00CDE49535}" type="presOf" srcId="{B38A241F-01B7-EB41-B48A-5FB227D30597}" destId="{ECB43028-4796-7645-88B0-89A44CDD4A99}" srcOrd="0" destOrd="0" presId="urn:microsoft.com/office/officeart/2005/8/layout/cycle3"/>
    <dgm:cxn modelId="{1928CB23-2F5A-1B49-B478-142DC8236268}" srcId="{B38A241F-01B7-EB41-B48A-5FB227D30597}" destId="{893688DB-4BAC-A54D-B302-65E3D9C814E7}" srcOrd="1" destOrd="0" parTransId="{C1837262-458A-3D45-B5F9-2DDD9E2A8415}" sibTransId="{1FAE9861-C9A3-B846-9CCE-CDF8AAAD1255}"/>
    <dgm:cxn modelId="{6E4CBFCB-BE09-3E46-B057-276AC9EE5490}" srcId="{B38A241F-01B7-EB41-B48A-5FB227D30597}" destId="{56D9FB6B-52D8-EB44-84E1-3AA9442D7053}" srcOrd="4" destOrd="0" parTransId="{D572F00A-635D-0142-949D-0E31E95E51B5}" sibTransId="{53ADE8A7-8187-EE40-9440-F368ED50D0B3}"/>
    <dgm:cxn modelId="{E49FE29B-0B60-1E4E-9316-38AE44BE901F}" type="presOf" srcId="{893688DB-4BAC-A54D-B302-65E3D9C814E7}" destId="{74DEF49D-13BB-D64E-A894-CEE27046C7E0}" srcOrd="0" destOrd="0" presId="urn:microsoft.com/office/officeart/2005/8/layout/cycle3"/>
    <dgm:cxn modelId="{C3BADEF9-23A2-2543-BB44-F1CC727A4E0A}" srcId="{B38A241F-01B7-EB41-B48A-5FB227D30597}" destId="{A4D41042-5D3B-074E-8268-C91C3681D7FF}" srcOrd="0" destOrd="0" parTransId="{5F95DA97-9B83-864E-8496-4AED840A3DE4}" sibTransId="{593C45F5-551A-1649-8D43-0DA500214347}"/>
    <dgm:cxn modelId="{0F46D8D0-763D-E643-B72B-159FE32EE9B4}" srcId="{B38A241F-01B7-EB41-B48A-5FB227D30597}" destId="{11FFCBA6-95CE-204F-80A2-FE043277A4DE}" srcOrd="2" destOrd="0" parTransId="{1B6C3C7C-D215-BC4F-930E-9066FBCF424A}" sibTransId="{6BB4037D-0751-BE43-B7DB-A04589FCC5C9}"/>
    <dgm:cxn modelId="{CA218332-C4F4-554B-BC06-0155233F73D4}" type="presOf" srcId="{11FFCBA6-95CE-204F-80A2-FE043277A4DE}" destId="{881A4AFB-8106-4041-ACCC-038EEC228BA2}" srcOrd="0" destOrd="0" presId="urn:microsoft.com/office/officeart/2005/8/layout/cycle3"/>
    <dgm:cxn modelId="{9037FCB7-ACF6-A945-9AD7-5CF24E52BDF9}" type="presOf" srcId="{A4D41042-5D3B-074E-8268-C91C3681D7FF}" destId="{903B9B6B-D366-0642-9BE5-5E88D96F4A60}" srcOrd="0" destOrd="0" presId="urn:microsoft.com/office/officeart/2005/8/layout/cycle3"/>
    <dgm:cxn modelId="{1FF2E756-8196-B241-B231-0277B0AC30F7}" type="presParOf" srcId="{ECB43028-4796-7645-88B0-89A44CDD4A99}" destId="{6475A1D3-8E91-3048-A53A-9BBBC753A26A}" srcOrd="0" destOrd="0" presId="urn:microsoft.com/office/officeart/2005/8/layout/cycle3"/>
    <dgm:cxn modelId="{F94C74F1-1E2C-F548-A468-E62F9734FF3B}" type="presParOf" srcId="{6475A1D3-8E91-3048-A53A-9BBBC753A26A}" destId="{903B9B6B-D366-0642-9BE5-5E88D96F4A60}" srcOrd="0" destOrd="0" presId="urn:microsoft.com/office/officeart/2005/8/layout/cycle3"/>
    <dgm:cxn modelId="{694B0C5F-4773-D84D-9DBF-C23E00C15272}" type="presParOf" srcId="{6475A1D3-8E91-3048-A53A-9BBBC753A26A}" destId="{1CCFABE9-4121-B845-A813-4C928656D579}" srcOrd="1" destOrd="0" presId="urn:microsoft.com/office/officeart/2005/8/layout/cycle3"/>
    <dgm:cxn modelId="{C582969C-EA17-F941-9DE7-37F2880560E3}" type="presParOf" srcId="{6475A1D3-8E91-3048-A53A-9BBBC753A26A}" destId="{74DEF49D-13BB-D64E-A894-CEE27046C7E0}" srcOrd="2" destOrd="0" presId="urn:microsoft.com/office/officeart/2005/8/layout/cycle3"/>
    <dgm:cxn modelId="{C9AACCBD-C06C-4C44-A5AB-1E61989AA473}" type="presParOf" srcId="{6475A1D3-8E91-3048-A53A-9BBBC753A26A}" destId="{881A4AFB-8106-4041-ACCC-038EEC228BA2}" srcOrd="3" destOrd="0" presId="urn:microsoft.com/office/officeart/2005/8/layout/cycle3"/>
    <dgm:cxn modelId="{F79F844A-8ADA-F849-A1D8-B0D1B6C17BC1}" type="presParOf" srcId="{6475A1D3-8E91-3048-A53A-9BBBC753A26A}" destId="{9E164F6B-C560-D647-A8D2-42B90155F2AF}" srcOrd="4" destOrd="0" presId="urn:microsoft.com/office/officeart/2005/8/layout/cycle3"/>
    <dgm:cxn modelId="{2F8621AB-B2D9-AE4D-A932-98D3EE754D56}" type="presParOf" srcId="{6475A1D3-8E91-3048-A53A-9BBBC753A26A}" destId="{B69A0E12-745E-404E-BD3A-0EA87300898E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FABE9-4121-B845-A813-4C928656D579}">
      <dsp:nvSpPr>
        <dsp:cNvPr id="0" name=""/>
        <dsp:cNvSpPr/>
      </dsp:nvSpPr>
      <dsp:spPr>
        <a:xfrm>
          <a:off x="1374164" y="-32039"/>
          <a:ext cx="5379671" cy="5379671"/>
        </a:xfrm>
        <a:prstGeom prst="circularArrow">
          <a:avLst>
            <a:gd name="adj1" fmla="val 5544"/>
            <a:gd name="adj2" fmla="val 330680"/>
            <a:gd name="adj3" fmla="val 13767645"/>
            <a:gd name="adj4" fmla="val 17391005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03B9B6B-D366-0642-9BE5-5E88D96F4A60}">
      <dsp:nvSpPr>
        <dsp:cNvPr id="0" name=""/>
        <dsp:cNvSpPr/>
      </dsp:nvSpPr>
      <dsp:spPr>
        <a:xfrm>
          <a:off x="2799953" y="2274"/>
          <a:ext cx="2528093" cy="126404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Bisogno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2861659" y="63980"/>
        <a:ext cx="2404681" cy="1140634"/>
      </dsp:txXfrm>
    </dsp:sp>
    <dsp:sp modelId="{74DEF49D-13BB-D64E-A894-CEE27046C7E0}">
      <dsp:nvSpPr>
        <dsp:cNvPr id="0" name=""/>
        <dsp:cNvSpPr/>
      </dsp:nvSpPr>
      <dsp:spPr>
        <a:xfrm>
          <a:off x="4981774" y="1587460"/>
          <a:ext cx="2528093" cy="126404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Considerazioni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iniziali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5043480" y="1649166"/>
        <a:ext cx="2404681" cy="1140634"/>
      </dsp:txXfrm>
    </dsp:sp>
    <dsp:sp modelId="{881A4AFB-8106-4041-ACCC-038EEC228BA2}">
      <dsp:nvSpPr>
        <dsp:cNvPr id="0" name=""/>
        <dsp:cNvSpPr/>
      </dsp:nvSpPr>
      <dsp:spPr>
        <a:xfrm>
          <a:off x="4148393" y="4152345"/>
          <a:ext cx="2528093" cy="126404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Valutazione</a:t>
          </a:r>
          <a:r>
            <a:rPr lang="en-US" sz="2800" b="1" kern="1200" dirty="0" smtClean="0">
              <a:solidFill>
                <a:schemeClr val="tx1"/>
              </a:solidFill>
            </a:rPr>
            <a:t> </a:t>
          </a:r>
          <a:r>
            <a:rPr lang="en-US" sz="2800" b="1" kern="1200" dirty="0" err="1" smtClean="0">
              <a:solidFill>
                <a:schemeClr val="tx1"/>
              </a:solidFill>
            </a:rPr>
            <a:t>attiva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4210099" y="4214051"/>
        <a:ext cx="2404681" cy="1140634"/>
      </dsp:txXfrm>
    </dsp:sp>
    <dsp:sp modelId="{9E164F6B-C560-D647-A8D2-42B90155F2AF}">
      <dsp:nvSpPr>
        <dsp:cNvPr id="0" name=""/>
        <dsp:cNvSpPr/>
      </dsp:nvSpPr>
      <dsp:spPr>
        <a:xfrm>
          <a:off x="1451513" y="4152345"/>
          <a:ext cx="2528093" cy="126404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Acquisto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1513219" y="4214051"/>
        <a:ext cx="2404681" cy="1140634"/>
      </dsp:txXfrm>
    </dsp:sp>
    <dsp:sp modelId="{B69A0E12-745E-404E-BD3A-0EA87300898E}">
      <dsp:nvSpPr>
        <dsp:cNvPr id="0" name=""/>
        <dsp:cNvSpPr/>
      </dsp:nvSpPr>
      <dsp:spPr>
        <a:xfrm>
          <a:off x="618131" y="1587460"/>
          <a:ext cx="2528093" cy="126404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>
              <a:solidFill>
                <a:schemeClr val="tx1"/>
              </a:solidFill>
            </a:rPr>
            <a:t>Esperienza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679837" y="1649166"/>
        <a:ext cx="2404681" cy="1140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1211A-61F5-4846-9DB1-BF4089B607BE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BFE05-18DB-5242-B271-E28698DD6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1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4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79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5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81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99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8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78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54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92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635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BFE05-18DB-5242-B271-E28698DD66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2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69686-8155-3449-8D33-46171E577B54}" type="datetimeFigureOut">
              <a:rPr lang="en-US" smtClean="0"/>
              <a:t>6/19/17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443DE-EF6D-D34A-BDED-5EF48B693BE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926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953" y="2429990"/>
            <a:ext cx="8775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7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653143" y="3789238"/>
            <a:ext cx="10972799" cy="666205"/>
          </a:xfrm>
          <a:prstGeom prst="homePlate">
            <a:avLst>
              <a:gd name="adj" fmla="val 32353"/>
            </a:avLst>
          </a:prstGeom>
          <a:gradFill flip="none" rotWithShape="1">
            <a:gsLst>
              <a:gs pos="0">
                <a:schemeClr val="accent6">
                  <a:lumMod val="70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2700" y="2775985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CANALE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3143" y="4727624"/>
            <a:ext cx="284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AVVIARE LA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COMUNICAZIONE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9886" y="2775985"/>
            <a:ext cx="251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SOLUZIONE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42429" y="4727624"/>
            <a:ext cx="1507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FORNIRE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VALORE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5443" y="4727623"/>
            <a:ext cx="1548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LOYALTY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LOOP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741831" y="2529763"/>
            <a:ext cx="2416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RAPPORTO</a:t>
            </a:r>
          </a:p>
          <a:p>
            <a:r>
              <a:rPr lang="en-US" sz="32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DI FIDUCIA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3142" y="274320"/>
            <a:ext cx="10972799" cy="1031966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6">
                  <a:lumMod val="7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smtClean="0">
                <a:latin typeface="Lato Black" charset="0"/>
                <a:ea typeface="Lato Black" charset="0"/>
                <a:cs typeface="Lato Black" charset="0"/>
              </a:rPr>
              <a:t>COMUNICAZIONE INTERCULTURALE</a:t>
            </a:r>
            <a:endParaRPr lang="en-US" sz="3600" b="1" dirty="0">
              <a:latin typeface="Lato Black" charset="0"/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17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94263" y="274320"/>
            <a:ext cx="8177348" cy="1031966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6">
                  <a:lumMod val="7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smtClean="0">
                <a:latin typeface="Lato Black" charset="0"/>
                <a:ea typeface="Lato Black" charset="0"/>
                <a:cs typeface="Lato Black" charset="0"/>
              </a:rPr>
              <a:t>SCHEMA DELL’EMPATIA</a:t>
            </a:r>
            <a:endParaRPr lang="en-US" sz="3600" b="1" dirty="0">
              <a:latin typeface="Lato Black" charset="0"/>
              <a:ea typeface="Lato Black" charset="0"/>
              <a:cs typeface="Lato Black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346269" y="1410790"/>
            <a:ext cx="5473337" cy="3487782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46269" y="1410790"/>
            <a:ext cx="5473337" cy="3487782"/>
          </a:xfrm>
          <a:prstGeom prst="line">
            <a:avLst/>
          </a:prstGeom>
          <a:ln w="285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9330" y="4950825"/>
            <a:ext cx="2743200" cy="1737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DISAGI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48250" y="4950825"/>
            <a:ext cx="2743200" cy="17373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VANTAGGI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8927" y="1371600"/>
            <a:ext cx="5473337" cy="1763486"/>
          </a:xfrm>
          <a:custGeom>
            <a:avLst/>
            <a:gdLst>
              <a:gd name="connsiteX0" fmla="*/ 0 w 5473337"/>
              <a:gd name="connsiteY0" fmla="*/ 0 h 1763486"/>
              <a:gd name="connsiteX1" fmla="*/ 5473337 w 5473337"/>
              <a:gd name="connsiteY1" fmla="*/ 26126 h 1763486"/>
              <a:gd name="connsiteX2" fmla="*/ 2730137 w 5473337"/>
              <a:gd name="connsiteY2" fmla="*/ 1763486 h 1763486"/>
              <a:gd name="connsiteX3" fmla="*/ 0 w 5473337"/>
              <a:gd name="connsiteY3" fmla="*/ 0 h 176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337" h="1763486">
                <a:moveTo>
                  <a:pt x="0" y="0"/>
                </a:moveTo>
                <a:lnTo>
                  <a:pt x="5473337" y="26126"/>
                </a:lnTo>
                <a:lnTo>
                  <a:pt x="2730137" y="17634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 dirty="0">
              <a:solidFill>
                <a:schemeClr val="tx1"/>
              </a:solidFill>
              <a:latin typeface="Lato Black" charset="0"/>
              <a:ea typeface="Lato Black" charset="0"/>
              <a:cs typeface="Lato Black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rPr>
              <a:t>COSA PENSA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rPr>
              <a:t>O PERCEPISCE</a:t>
            </a:r>
            <a:endParaRPr lang="en-US" b="1" dirty="0">
              <a:solidFill>
                <a:schemeClr val="tx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39738" y="1410789"/>
            <a:ext cx="2717075" cy="3448595"/>
          </a:xfrm>
          <a:custGeom>
            <a:avLst/>
            <a:gdLst>
              <a:gd name="connsiteX0" fmla="*/ 26126 w 2717075"/>
              <a:gd name="connsiteY0" fmla="*/ 0 h 3448595"/>
              <a:gd name="connsiteX1" fmla="*/ 0 w 2717075"/>
              <a:gd name="connsiteY1" fmla="*/ 3448595 h 3448595"/>
              <a:gd name="connsiteX2" fmla="*/ 2717075 w 2717075"/>
              <a:gd name="connsiteY2" fmla="*/ 1737360 h 3448595"/>
              <a:gd name="connsiteX3" fmla="*/ 26126 w 2717075"/>
              <a:gd name="connsiteY3" fmla="*/ 0 h 34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075" h="3448595">
                <a:moveTo>
                  <a:pt x="26126" y="0"/>
                </a:moveTo>
                <a:lnTo>
                  <a:pt x="0" y="3448595"/>
                </a:lnTo>
                <a:lnTo>
                  <a:pt x="2717075" y="1737360"/>
                </a:lnTo>
                <a:lnTo>
                  <a:pt x="2612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rPr>
              <a:t>COSA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rPr>
              <a:t>SENTE</a:t>
            </a:r>
          </a:p>
        </p:txBody>
      </p:sp>
      <p:sp>
        <p:nvSpPr>
          <p:cNvPr id="18" name="Freeform 17"/>
          <p:cNvSpPr/>
          <p:nvPr/>
        </p:nvSpPr>
        <p:spPr>
          <a:xfrm flipH="1">
            <a:off x="6170034" y="1419496"/>
            <a:ext cx="2717075" cy="3448595"/>
          </a:xfrm>
          <a:custGeom>
            <a:avLst/>
            <a:gdLst>
              <a:gd name="connsiteX0" fmla="*/ 26126 w 2717075"/>
              <a:gd name="connsiteY0" fmla="*/ 0 h 3448595"/>
              <a:gd name="connsiteX1" fmla="*/ 0 w 2717075"/>
              <a:gd name="connsiteY1" fmla="*/ 3448595 h 3448595"/>
              <a:gd name="connsiteX2" fmla="*/ 2717075 w 2717075"/>
              <a:gd name="connsiteY2" fmla="*/ 1737360 h 3448595"/>
              <a:gd name="connsiteX3" fmla="*/ 26126 w 2717075"/>
              <a:gd name="connsiteY3" fmla="*/ 0 h 344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7075" h="3448595">
                <a:moveTo>
                  <a:pt x="26126" y="0"/>
                </a:moveTo>
                <a:lnTo>
                  <a:pt x="0" y="3448595"/>
                </a:lnTo>
                <a:lnTo>
                  <a:pt x="2717075" y="1737360"/>
                </a:lnTo>
                <a:lnTo>
                  <a:pt x="26126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rPr>
              <a:t>COSA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rPr>
              <a:t>VEDE</a:t>
            </a:r>
          </a:p>
        </p:txBody>
      </p:sp>
      <p:sp>
        <p:nvSpPr>
          <p:cNvPr id="21" name="Triangle 20"/>
          <p:cNvSpPr/>
          <p:nvPr/>
        </p:nvSpPr>
        <p:spPr>
          <a:xfrm>
            <a:off x="3359331" y="3161210"/>
            <a:ext cx="5505996" cy="173736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rPr>
              <a:t>COSA FA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Lato Black" charset="0"/>
                <a:ea typeface="Lato Black" charset="0"/>
                <a:cs typeface="Lato Black" charset="0"/>
              </a:rPr>
              <a:t>O DICE</a:t>
            </a:r>
          </a:p>
          <a:p>
            <a:pPr algn="ctr"/>
            <a:endParaRPr lang="en-US" b="1" dirty="0">
              <a:solidFill>
                <a:schemeClr val="tx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109" y="2484133"/>
            <a:ext cx="1267097" cy="1267097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33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9939" y="16746"/>
            <a:ext cx="7588956" cy="5779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068" y="5158200"/>
            <a:ext cx="87757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930136" y="464276"/>
            <a:ext cx="6930938" cy="5949586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SAPONI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Lato Semibold" charset="0"/>
              <a:ea typeface="Lato Semibold" charset="0"/>
              <a:cs typeface="Lato Semibold" charset="0"/>
            </a:endParaRPr>
          </a:p>
          <a:p>
            <a:pPr algn="ctr"/>
            <a:endParaRPr lang="en-US" sz="3200" b="1" i="1" dirty="0" smtClean="0">
              <a:solidFill>
                <a:schemeClr val="accent6">
                  <a:lumMod val="75000"/>
                </a:schemeClr>
              </a:solidFill>
              <a:latin typeface="Lato Semibold" charset="0"/>
              <a:ea typeface="Lato Semibold" charset="0"/>
              <a:cs typeface="Lato Semibold" charset="0"/>
            </a:endParaRPr>
          </a:p>
          <a:p>
            <a:pPr algn="ctr"/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Lato Semibold" charset="0"/>
                <a:ea typeface="Lato Semibold" charset="0"/>
                <a:cs typeface="Lato Semibold" charset="0"/>
              </a:rPr>
              <a:t>Ingredienti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Lato Semibold" charset="0"/>
                <a:ea typeface="Lato Semibold" charset="0"/>
                <a:cs typeface="Lato Semibold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Lato Semibold" charset="0"/>
                <a:ea typeface="Lato Semibold" charset="0"/>
                <a:cs typeface="Lato Semibold" charset="0"/>
              </a:rPr>
              <a:t>naturali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Lato Semibold" charset="0"/>
              <a:ea typeface="Lato Semibold" charset="0"/>
              <a:cs typeface="Lato Semi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12" y="464276"/>
            <a:ext cx="4197883" cy="314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13" y="3625488"/>
            <a:ext cx="4197882" cy="278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7709" y="2719112"/>
            <a:ext cx="770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 charset="0"/>
                <a:ea typeface="Lato" charset="0"/>
                <a:cs typeface="Lato" charset="0"/>
              </a:rPr>
              <a:t>#</a:t>
            </a:r>
            <a:r>
              <a:rPr lang="en-US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Lato" charset="0"/>
                <a:ea typeface="Lato" charset="0"/>
                <a:cs typeface="Lato" charset="0"/>
              </a:rPr>
              <a:t>freelancecamp</a:t>
            </a:r>
            <a:r>
              <a:rPr 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Lato" charset="0"/>
                <a:ea typeface="Lato" charset="0"/>
                <a:cs typeface="Lato" charset="0"/>
              </a:rPr>
              <a:t> #internationalization @</a:t>
            </a:r>
            <a:r>
              <a:rPr lang="en-US" sz="2400" b="1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Lato" charset="0"/>
                <a:ea typeface="Lato" charset="0"/>
                <a:cs typeface="Lato" charset="0"/>
              </a:rPr>
              <a:t>interpreterpaul</a:t>
            </a:r>
            <a:endParaRPr lang="en-US" sz="2400" b="1" dirty="0">
              <a:solidFill>
                <a:schemeClr val="accent5">
                  <a:lumMod val="40000"/>
                  <a:lumOff val="60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10882" y="939565"/>
            <a:ext cx="7842918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Lato Black" charset="0"/>
                <a:ea typeface="Lato Black" charset="0"/>
                <a:cs typeface="Lato Black" charset="0"/>
              </a:rPr>
              <a:t>PERCHÉ ?</a:t>
            </a:r>
            <a:endParaRPr lang="en-US" sz="6000" b="1" dirty="0">
              <a:solidFill>
                <a:schemeClr val="bg1"/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078" y="1250656"/>
            <a:ext cx="864804" cy="7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12294059"/>
              </p:ext>
            </p:extLst>
          </p:nvPr>
        </p:nvGraphicFramePr>
        <p:xfrm>
          <a:off x="2032000" y="71966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48602" y="64651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98443" y="1672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5851" y="457953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7002" y="457953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7002" y="1672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33646" y="2110154"/>
            <a:ext cx="1017120" cy="2567354"/>
          </a:xfrm>
          <a:custGeom>
            <a:avLst/>
            <a:gdLst>
              <a:gd name="connsiteX0" fmla="*/ 791308 w 1017120"/>
              <a:gd name="connsiteY0" fmla="*/ 0 h 2567354"/>
              <a:gd name="connsiteX1" fmla="*/ 967154 w 1017120"/>
              <a:gd name="connsiteY1" fmla="*/ 1283677 h 2567354"/>
              <a:gd name="connsiteX2" fmla="*/ 0 w 1017120"/>
              <a:gd name="connsiteY2" fmla="*/ 2567354 h 256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120" h="2567354">
                <a:moveTo>
                  <a:pt x="791308" y="0"/>
                </a:moveTo>
                <a:cubicBezTo>
                  <a:pt x="945173" y="427892"/>
                  <a:pt x="1099039" y="855785"/>
                  <a:pt x="967154" y="1283677"/>
                </a:cubicBezTo>
                <a:cubicBezTo>
                  <a:pt x="835269" y="1711569"/>
                  <a:pt x="202223" y="2338754"/>
                  <a:pt x="0" y="2567354"/>
                </a:cubicBezTo>
              </a:path>
            </a:pathLst>
          </a:custGeom>
          <a:noFill/>
          <a:ln w="76200">
            <a:solidFill>
              <a:srgbClr val="FF726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72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71696" y="3886199"/>
            <a:ext cx="2736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7266"/>
                </a:solidFill>
              </a:rPr>
              <a:t>LOYALTY      LOOP</a:t>
            </a:r>
          </a:p>
        </p:txBody>
      </p:sp>
    </p:spTree>
    <p:extLst>
      <p:ext uri="{BB962C8B-B14F-4D97-AF65-F5344CB8AC3E}">
        <p14:creationId xmlns:p14="http://schemas.microsoft.com/office/powerpoint/2010/main" val="9656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0568" y="2078482"/>
            <a:ext cx="3110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7266"/>
                </a:solidFill>
                <a:latin typeface="Lato" charset="0"/>
                <a:ea typeface="Lato" charset="0"/>
                <a:cs typeface="Lato" charset="0"/>
              </a:rPr>
              <a:t>innovare</a:t>
            </a:r>
            <a:endParaRPr lang="en-US" sz="5400" b="1" dirty="0">
              <a:solidFill>
                <a:srgbClr val="FF7266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568" y="3628007"/>
            <a:ext cx="39972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7266"/>
                </a:solidFill>
                <a:latin typeface="Lato" charset="0"/>
                <a:ea typeface="Lato" charset="0"/>
                <a:cs typeface="Lato" charset="0"/>
              </a:rPr>
              <a:t>colmare</a:t>
            </a:r>
            <a:r>
              <a:rPr lang="en-US" sz="5400" b="1" dirty="0">
                <a:solidFill>
                  <a:srgbClr val="FF7266"/>
                </a:solidFill>
                <a:latin typeface="Lato" charset="0"/>
                <a:ea typeface="Lato" charset="0"/>
                <a:cs typeface="Lato" charset="0"/>
              </a:rPr>
              <a:t> </a:t>
            </a:r>
            <a:r>
              <a:rPr lang="en-US" sz="5400" b="1" dirty="0" smtClean="0">
                <a:solidFill>
                  <a:srgbClr val="FF7266"/>
                </a:solidFill>
                <a:latin typeface="Lato" charset="0"/>
                <a:ea typeface="Lato" charset="0"/>
                <a:cs typeface="Lato" charset="0"/>
              </a:rPr>
              <a:t>le</a:t>
            </a:r>
          </a:p>
          <a:p>
            <a:r>
              <a:rPr lang="en-US" sz="5400" b="1" dirty="0" err="1" smtClean="0">
                <a:solidFill>
                  <a:srgbClr val="FF7266"/>
                </a:solidFill>
                <a:latin typeface="Lato" charset="0"/>
                <a:ea typeface="Lato" charset="0"/>
                <a:cs typeface="Lato" charset="0"/>
              </a:rPr>
              <a:t>lacune</a:t>
            </a:r>
            <a:r>
              <a:rPr lang="en-US" sz="5400" b="1" dirty="0" smtClean="0">
                <a:solidFill>
                  <a:srgbClr val="FF7266"/>
                </a:solidFill>
                <a:latin typeface="Lato" charset="0"/>
                <a:ea typeface="Lato" charset="0"/>
                <a:cs typeface="Lato" charset="0"/>
              </a:rPr>
              <a:t> del</a:t>
            </a:r>
            <a:endParaRPr lang="en-US" sz="5400" b="1" dirty="0">
              <a:solidFill>
                <a:srgbClr val="FF7266"/>
              </a:solidFill>
              <a:latin typeface="Lato" charset="0"/>
              <a:ea typeface="Lato" charset="0"/>
              <a:cs typeface="Lato" charset="0"/>
            </a:endParaRPr>
          </a:p>
          <a:p>
            <a:r>
              <a:rPr lang="en-US" sz="5400" b="1" dirty="0" err="1" smtClean="0">
                <a:solidFill>
                  <a:srgbClr val="FF7266"/>
                </a:solidFill>
                <a:latin typeface="Lato" charset="0"/>
                <a:ea typeface="Lato" charset="0"/>
                <a:cs typeface="Lato" charset="0"/>
              </a:rPr>
              <a:t>mercato</a:t>
            </a:r>
            <a:endParaRPr lang="en-US" sz="5400" b="1" dirty="0">
              <a:solidFill>
                <a:srgbClr val="FF7266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0276" y="3022522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e/o</a:t>
            </a:r>
          </a:p>
        </p:txBody>
      </p:sp>
      <p:sp>
        <p:nvSpPr>
          <p:cNvPr id="8" name="Rectangle 7"/>
          <p:cNvSpPr/>
          <p:nvPr/>
        </p:nvSpPr>
        <p:spPr>
          <a:xfrm>
            <a:off x="7949791" y="3314909"/>
            <a:ext cx="33495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7266"/>
                </a:solidFill>
                <a:latin typeface="Lato" charset="0"/>
                <a:ea typeface="Lato" charset="0"/>
                <a:cs typeface="Lato" charset="0"/>
              </a:rPr>
              <a:t>BISOGNO</a:t>
            </a:r>
            <a:endParaRPr lang="en-US" sz="5400" b="1" dirty="0">
              <a:solidFill>
                <a:srgbClr val="FF7266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3772" y="274320"/>
            <a:ext cx="10515600" cy="1031966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6">
                  <a:lumMod val="7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smtClean="0">
                <a:latin typeface="Lato Black" charset="0"/>
                <a:ea typeface="Lato Black" charset="0"/>
                <a:cs typeface="Lato Black" charset="0"/>
              </a:rPr>
              <a:t>SFIDA DELLA COMPETITIVITÀ</a:t>
            </a:r>
            <a:endParaRPr lang="en-US" sz="3600" b="1" dirty="0">
              <a:latin typeface="Lato Black" charset="0"/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6160" y="385898"/>
            <a:ext cx="4415246" cy="61063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6523" y="385898"/>
            <a:ext cx="6732394" cy="6106342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800" b="1" dirty="0" smtClean="0">
              <a:solidFill>
                <a:schemeClr val="accent6">
                  <a:lumMod val="7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2720" y="703385"/>
            <a:ext cx="2540000" cy="1688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1772" y="3120997"/>
            <a:ext cx="4495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Diversità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=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forza</a:t>
            </a:r>
            <a:endParaRPr lang="en-US" sz="4400" b="1" dirty="0" smtClean="0">
              <a:solidFill>
                <a:schemeClr val="accent6">
                  <a:lumMod val="7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  <a:p>
            <a:endParaRPr lang="en-US" sz="4400" b="1" dirty="0" smtClean="0">
              <a:solidFill>
                <a:schemeClr val="accent6">
                  <a:lumMod val="7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  <a:p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Fatturato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:</a:t>
            </a:r>
          </a:p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+24% in 18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mesi</a:t>
            </a:r>
            <a:endParaRPr lang="en-US" sz="4400" b="1" dirty="0">
              <a:solidFill>
                <a:schemeClr val="accent6">
                  <a:lumMod val="7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-1"/>
            <a:ext cx="9142857" cy="68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0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3591" y="1888680"/>
            <a:ext cx="37080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COMPETENZA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INTERCULTURALE</a:t>
            </a:r>
            <a:endParaRPr lang="en-US" sz="32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3591" y="3420624"/>
            <a:ext cx="37273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COMUNICAZIONE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INTERCULTURALE</a:t>
            </a:r>
            <a:endParaRPr lang="en-US" sz="32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3591" y="5080236"/>
            <a:ext cx="37080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EFFICACIA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INTERCULTURALE</a:t>
            </a:r>
            <a:endParaRPr lang="en-US" sz="32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772" y="274320"/>
            <a:ext cx="10515600" cy="1031966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6">
                  <a:lumMod val="7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 smtClean="0">
                <a:latin typeface="Lato Black" charset="0"/>
                <a:ea typeface="Lato Black" charset="0"/>
                <a:cs typeface="Lato Black" charset="0"/>
              </a:rPr>
              <a:t>COMPETENZE PER INTERNAZIONALIZZARE</a:t>
            </a:r>
            <a:endParaRPr lang="en-US" sz="3600" b="1" dirty="0"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11015" y="23915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35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2904" y="2413339"/>
            <a:ext cx="714538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900" b="1" dirty="0">
                <a:solidFill>
                  <a:schemeClr val="bg1"/>
                </a:solidFill>
                <a:latin typeface="Lato" charset="0"/>
                <a:ea typeface="Times New Roman" charset="0"/>
                <a:cs typeface="Times New Roman" charset="0"/>
              </a:rPr>
              <a:t>“Capacità individuale di usare conoscenze, atteggiamenti e capacità per lavorare in maniera produttiva con persone di altre </a:t>
            </a:r>
            <a:r>
              <a:rPr lang="it-IT" sz="2900" b="1">
                <a:solidFill>
                  <a:schemeClr val="bg1"/>
                </a:solidFill>
                <a:latin typeface="Lato" charset="0"/>
                <a:ea typeface="Times New Roman" charset="0"/>
                <a:cs typeface="Times New Roman" charset="0"/>
              </a:rPr>
              <a:t>culture”</a:t>
            </a:r>
            <a:endParaRPr lang="en-US" sz="29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94263" y="274320"/>
            <a:ext cx="8177348" cy="1031966"/>
          </a:xfrm>
          <a:prstGeom prst="rect">
            <a:avLst/>
          </a:prstGeom>
          <a:gradFill>
            <a:gsLst>
              <a:gs pos="0">
                <a:schemeClr val="tx1"/>
              </a:gs>
              <a:gs pos="48000">
                <a:schemeClr val="accent6">
                  <a:lumMod val="75000"/>
                </a:schemeClr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latin typeface="Lato Black" charset="0"/>
                <a:ea typeface="Lato Black" charset="0"/>
                <a:cs typeface="Lato Black" charset="0"/>
              </a:rPr>
              <a:t>EFFICACIA INTERCULTURALE</a:t>
            </a:r>
          </a:p>
        </p:txBody>
      </p:sp>
      <p:sp>
        <p:nvSpPr>
          <p:cNvPr id="7" name="Rectangle 6"/>
          <p:cNvSpPr/>
          <p:nvPr/>
        </p:nvSpPr>
        <p:spPr>
          <a:xfrm>
            <a:off x="2542904" y="4613256"/>
            <a:ext cx="7145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charset="0"/>
                <a:ea typeface="Times New Roman" charset="0"/>
                <a:cs typeface="Times New Roman" charset="0"/>
              </a:rPr>
              <a:t>Young, V.Y.I. (1973). </a:t>
            </a:r>
            <a:r>
              <a:rPr lang="en-US" i="1" dirty="0">
                <a:solidFill>
                  <a:schemeClr val="bg1"/>
                </a:solidFill>
                <a:latin typeface="Lato" charset="0"/>
                <a:ea typeface="Times New Roman" charset="0"/>
                <a:cs typeface="Times New Roman" charset="0"/>
              </a:rPr>
              <a:t>Toward intercultural effectiveness: development of a rationale and strategy for second culture learning.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485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10594</TotalTime>
  <Words>143</Words>
  <Application>Microsoft Macintosh PowerPoint</Application>
  <PresentationFormat>Widescreen</PresentationFormat>
  <Paragraphs>74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Black</vt:lpstr>
      <vt:lpstr>Lato Semibold</vt:lpstr>
      <vt:lpstr>Times New Roman</vt:lpstr>
      <vt:lpstr>Office Theme</vt:lpstr>
      <vt:lpstr>PowerPoint Presentation</vt:lpstr>
      <vt:lpstr>PowerPoint Presentation</vt:lpstr>
      <vt:lpstr>PERCHÉ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Cappelli</dc:creator>
  <cp:lastModifiedBy>Paolo Cappelli</cp:lastModifiedBy>
  <cp:revision>51</cp:revision>
  <cp:lastPrinted>2017-06-12T20:56:54Z</cp:lastPrinted>
  <dcterms:created xsi:type="dcterms:W3CDTF">2017-05-16T20:34:21Z</dcterms:created>
  <dcterms:modified xsi:type="dcterms:W3CDTF">2017-06-19T20:32:39Z</dcterms:modified>
</cp:coreProperties>
</file>